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75" r:id="rId6"/>
    <p:sldId id="288" r:id="rId7"/>
    <p:sldId id="273" r:id="rId8"/>
    <p:sldId id="284" r:id="rId9"/>
    <p:sldId id="282" r:id="rId10"/>
    <p:sldId id="289" r:id="rId11"/>
    <p:sldId id="272" r:id="rId12"/>
    <p:sldId id="286" r:id="rId13"/>
    <p:sldId id="287" r:id="rId14"/>
    <p:sldId id="285" r:id="rId15"/>
    <p:sldId id="28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8" autoAdjust="0"/>
    <p:restoredTop sz="95820"/>
  </p:normalViewPr>
  <p:slideViewPr>
    <p:cSldViewPr snapToGrid="0">
      <p:cViewPr varScale="1">
        <p:scale>
          <a:sx n="153" d="100"/>
          <a:sy n="153" d="100"/>
        </p:scale>
        <p:origin x="11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AA91-67E3-458D-A04F-1E30179282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B49008-76A6-4220-A730-FF56779EA974}">
      <dgm:prSet/>
      <dgm:spPr/>
      <dgm:t>
        <a:bodyPr/>
        <a:lstStyle/>
        <a:p>
          <a:r>
            <a:rPr lang="en-US"/>
            <a:t>National Institutes of Health (NIH) Chest X-ray Dataset</a:t>
          </a:r>
        </a:p>
      </dgm:t>
    </dgm:pt>
    <dgm:pt modelId="{2BF1EC01-5185-41DB-9C97-952612180D66}" type="parTrans" cxnId="{0AC3E8A6-DD2A-4F36-997E-9E9CE3B904C4}">
      <dgm:prSet/>
      <dgm:spPr/>
      <dgm:t>
        <a:bodyPr/>
        <a:lstStyle/>
        <a:p>
          <a:endParaRPr lang="en-US"/>
        </a:p>
      </dgm:t>
    </dgm:pt>
    <dgm:pt modelId="{E461A3B3-069E-4CE3-A13D-E7455CFEE452}" type="sibTrans" cxnId="{0AC3E8A6-DD2A-4F36-997E-9E9CE3B904C4}">
      <dgm:prSet/>
      <dgm:spPr/>
      <dgm:t>
        <a:bodyPr/>
        <a:lstStyle/>
        <a:p>
          <a:endParaRPr lang="en-US"/>
        </a:p>
      </dgm:t>
    </dgm:pt>
    <dgm:pt modelId="{B5A988D5-2906-4E31-A157-B5F4C1CFB0EE}">
      <dgm:prSet/>
      <dgm:spPr/>
      <dgm:t>
        <a:bodyPr/>
        <a:lstStyle/>
        <a:p>
          <a:r>
            <a:rPr lang="en-US"/>
            <a:t>Over 112,000 Chest X-ray images from 30,805 unique patients, 45.07 GB of Data</a:t>
          </a:r>
        </a:p>
      </dgm:t>
    </dgm:pt>
    <dgm:pt modelId="{9C788BEB-4648-4E2D-A7EF-CB4B6EE9D92B}" type="parTrans" cxnId="{340EBA3D-9047-4886-9744-85B650EDA095}">
      <dgm:prSet/>
      <dgm:spPr/>
      <dgm:t>
        <a:bodyPr/>
        <a:lstStyle/>
        <a:p>
          <a:endParaRPr lang="en-US"/>
        </a:p>
      </dgm:t>
    </dgm:pt>
    <dgm:pt modelId="{CBC30B0A-E884-47B6-BFB5-D84B7DD52075}" type="sibTrans" cxnId="{340EBA3D-9047-4886-9744-85B650EDA095}">
      <dgm:prSet/>
      <dgm:spPr/>
      <dgm:t>
        <a:bodyPr/>
        <a:lstStyle/>
        <a:p>
          <a:endParaRPr lang="en-US"/>
        </a:p>
      </dgm:t>
    </dgm:pt>
    <dgm:pt modelId="{E8A38428-38D9-486E-AA2B-99C59AB7B6C9}">
      <dgm:prSet/>
      <dgm:spPr/>
      <dgm:t>
        <a:bodyPr/>
        <a:lstStyle/>
        <a:p>
          <a:r>
            <a:rPr lang="en-US"/>
            <a:t>Class descriptions, There are 14 classes (13 diseases, and one for "No findings"). Images can be classified as "No findings" or one or more disease classes:, Atelectasis, Consolidation, Infiltration, Pneumothorax, Edema, Emphysema, Fibrosis, Effusion, Pneumonia, Pleural thickening, Cardiomegaly, Nodule Mass, Hernia</a:t>
          </a:r>
        </a:p>
      </dgm:t>
    </dgm:pt>
    <dgm:pt modelId="{25A46164-F7DF-4271-B763-5DF75E017857}" type="parTrans" cxnId="{4CBF18F2-5ECE-41B2-BF96-78FE6DC88A27}">
      <dgm:prSet/>
      <dgm:spPr/>
      <dgm:t>
        <a:bodyPr/>
        <a:lstStyle/>
        <a:p>
          <a:endParaRPr lang="en-US"/>
        </a:p>
      </dgm:t>
    </dgm:pt>
    <dgm:pt modelId="{73BCE531-C604-4E43-9250-31CBF864540A}" type="sibTrans" cxnId="{4CBF18F2-5ECE-41B2-BF96-78FE6DC88A27}">
      <dgm:prSet/>
      <dgm:spPr/>
      <dgm:t>
        <a:bodyPr/>
        <a:lstStyle/>
        <a:p>
          <a:endParaRPr lang="en-US"/>
        </a:p>
      </dgm:t>
    </dgm:pt>
    <dgm:pt modelId="{D97779E2-753F-4076-AED6-BCD7ABCC2181}">
      <dgm:prSet/>
      <dgm:spPr/>
      <dgm:t>
        <a:bodyPr/>
        <a:lstStyle/>
        <a:p>
          <a:r>
            <a:rPr lang="en-US"/>
            <a:t>Dataentry2017.csv: Class labels and patient data for the entire dataset, containing image specifications along with Patient age &amp; gender</a:t>
          </a:r>
        </a:p>
      </dgm:t>
    </dgm:pt>
    <dgm:pt modelId="{6DA2EB78-5D95-4957-9ED0-F16D25D45D23}" type="parTrans" cxnId="{F0DAE258-B1A8-405D-A618-607551EA2C44}">
      <dgm:prSet/>
      <dgm:spPr/>
      <dgm:t>
        <a:bodyPr/>
        <a:lstStyle/>
        <a:p>
          <a:endParaRPr lang="en-US"/>
        </a:p>
      </dgm:t>
    </dgm:pt>
    <dgm:pt modelId="{E86AD11B-A25F-4E7F-8FCE-5174CAEE66C2}" type="sibTrans" cxnId="{F0DAE258-B1A8-405D-A618-607551EA2C44}">
      <dgm:prSet/>
      <dgm:spPr/>
      <dgm:t>
        <a:bodyPr/>
        <a:lstStyle/>
        <a:p>
          <a:endParaRPr lang="en-US"/>
        </a:p>
      </dgm:t>
    </dgm:pt>
    <dgm:pt modelId="{3064F15F-8E19-4AE7-8BC5-54EB682D75A0}">
      <dgm:prSet/>
      <dgm:spPr/>
      <dgm:t>
        <a:bodyPr/>
        <a:lstStyle/>
        <a:p>
          <a:r>
            <a:rPr lang="en-US"/>
            <a:t>To mark the pre mentioned labels, they used Natural Language Processing to text-mine disease classifications from the associated radiological reports, have more than 90% accuracy.</a:t>
          </a:r>
        </a:p>
      </dgm:t>
    </dgm:pt>
    <dgm:pt modelId="{087A9407-86A6-4D1A-977F-131DF6E8A84B}" type="parTrans" cxnId="{3AD4BF14-5C85-40D6-942E-83328BCFF607}">
      <dgm:prSet/>
      <dgm:spPr/>
      <dgm:t>
        <a:bodyPr/>
        <a:lstStyle/>
        <a:p>
          <a:endParaRPr lang="en-US"/>
        </a:p>
      </dgm:t>
    </dgm:pt>
    <dgm:pt modelId="{782EAB69-98FB-430F-AA15-14600EB0DDFD}" type="sibTrans" cxnId="{3AD4BF14-5C85-40D6-942E-83328BCFF607}">
      <dgm:prSet/>
      <dgm:spPr/>
      <dgm:t>
        <a:bodyPr/>
        <a:lstStyle/>
        <a:p>
          <a:endParaRPr lang="en-US"/>
        </a:p>
      </dgm:t>
    </dgm:pt>
    <dgm:pt modelId="{3D01D000-8B21-1D43-9A44-8FE2035358BC}" type="pres">
      <dgm:prSet presAssocID="{8211AA91-67E3-458D-A04F-1E301792823D}" presName="linear" presStyleCnt="0">
        <dgm:presLayoutVars>
          <dgm:animLvl val="lvl"/>
          <dgm:resizeHandles val="exact"/>
        </dgm:presLayoutVars>
      </dgm:prSet>
      <dgm:spPr/>
    </dgm:pt>
    <dgm:pt modelId="{C9212F90-1A5D-DC4E-A48B-42AF6CB44234}" type="pres">
      <dgm:prSet presAssocID="{C1B49008-76A6-4220-A730-FF56779EA9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F589394-2356-EA41-B456-EAF5A4B30850}" type="pres">
      <dgm:prSet presAssocID="{E461A3B3-069E-4CE3-A13D-E7455CFEE452}" presName="spacer" presStyleCnt="0"/>
      <dgm:spPr/>
    </dgm:pt>
    <dgm:pt modelId="{FCCC4CA3-B9B0-3046-A977-B44E76D6E6F5}" type="pres">
      <dgm:prSet presAssocID="{B5A988D5-2906-4E31-A157-B5F4C1CFB0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AA1B4C9-47E9-FF48-B86C-137B228BEB5C}" type="pres">
      <dgm:prSet presAssocID="{CBC30B0A-E884-47B6-BFB5-D84B7DD52075}" presName="spacer" presStyleCnt="0"/>
      <dgm:spPr/>
    </dgm:pt>
    <dgm:pt modelId="{BE081042-E94C-434F-BC60-4C2AD6302320}" type="pres">
      <dgm:prSet presAssocID="{E8A38428-38D9-486E-AA2B-99C59AB7B6C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981FF1B-DC73-B14E-AAEF-97C9D0C29841}" type="pres">
      <dgm:prSet presAssocID="{73BCE531-C604-4E43-9250-31CBF864540A}" presName="spacer" presStyleCnt="0"/>
      <dgm:spPr/>
    </dgm:pt>
    <dgm:pt modelId="{6876796C-A590-3641-BB9F-D8D5324B4200}" type="pres">
      <dgm:prSet presAssocID="{D97779E2-753F-4076-AED6-BCD7ABCC218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90E0FEA-42B6-614F-81FC-93B172E5DCA2}" type="pres">
      <dgm:prSet presAssocID="{E86AD11B-A25F-4E7F-8FCE-5174CAEE66C2}" presName="spacer" presStyleCnt="0"/>
      <dgm:spPr/>
    </dgm:pt>
    <dgm:pt modelId="{9B49C2D1-1D7F-BA42-B3F8-9E6A4F057722}" type="pres">
      <dgm:prSet presAssocID="{3064F15F-8E19-4AE7-8BC5-54EB682D75A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22A708-9367-5E49-AB32-F609D92713D3}" type="presOf" srcId="{D97779E2-753F-4076-AED6-BCD7ABCC2181}" destId="{6876796C-A590-3641-BB9F-D8D5324B4200}" srcOrd="0" destOrd="0" presId="urn:microsoft.com/office/officeart/2005/8/layout/vList2"/>
    <dgm:cxn modelId="{3AD4BF14-5C85-40D6-942E-83328BCFF607}" srcId="{8211AA91-67E3-458D-A04F-1E301792823D}" destId="{3064F15F-8E19-4AE7-8BC5-54EB682D75A0}" srcOrd="4" destOrd="0" parTransId="{087A9407-86A6-4D1A-977F-131DF6E8A84B}" sibTransId="{782EAB69-98FB-430F-AA15-14600EB0DDFD}"/>
    <dgm:cxn modelId="{340EBA3D-9047-4886-9744-85B650EDA095}" srcId="{8211AA91-67E3-458D-A04F-1E301792823D}" destId="{B5A988D5-2906-4E31-A157-B5F4C1CFB0EE}" srcOrd="1" destOrd="0" parTransId="{9C788BEB-4648-4E2D-A7EF-CB4B6EE9D92B}" sibTransId="{CBC30B0A-E884-47B6-BFB5-D84B7DD52075}"/>
    <dgm:cxn modelId="{9FE1004D-3956-C74E-9221-66869A7BD515}" type="presOf" srcId="{E8A38428-38D9-486E-AA2B-99C59AB7B6C9}" destId="{BE081042-E94C-434F-BC60-4C2AD6302320}" srcOrd="0" destOrd="0" presId="urn:microsoft.com/office/officeart/2005/8/layout/vList2"/>
    <dgm:cxn modelId="{F0DAE258-B1A8-405D-A618-607551EA2C44}" srcId="{8211AA91-67E3-458D-A04F-1E301792823D}" destId="{D97779E2-753F-4076-AED6-BCD7ABCC2181}" srcOrd="3" destOrd="0" parTransId="{6DA2EB78-5D95-4957-9ED0-F16D25D45D23}" sibTransId="{E86AD11B-A25F-4E7F-8FCE-5174CAEE66C2}"/>
    <dgm:cxn modelId="{1F5B1562-E635-FA46-9FE0-1D18C70498DE}" type="presOf" srcId="{C1B49008-76A6-4220-A730-FF56779EA974}" destId="{C9212F90-1A5D-DC4E-A48B-42AF6CB44234}" srcOrd="0" destOrd="0" presId="urn:microsoft.com/office/officeart/2005/8/layout/vList2"/>
    <dgm:cxn modelId="{2E618277-9B2D-F14F-9B9E-A48B9CE2512E}" type="presOf" srcId="{8211AA91-67E3-458D-A04F-1E301792823D}" destId="{3D01D000-8B21-1D43-9A44-8FE2035358BC}" srcOrd="0" destOrd="0" presId="urn:microsoft.com/office/officeart/2005/8/layout/vList2"/>
    <dgm:cxn modelId="{9427A08E-8F72-924C-B050-3972C4583FD4}" type="presOf" srcId="{B5A988D5-2906-4E31-A157-B5F4C1CFB0EE}" destId="{FCCC4CA3-B9B0-3046-A977-B44E76D6E6F5}" srcOrd="0" destOrd="0" presId="urn:microsoft.com/office/officeart/2005/8/layout/vList2"/>
    <dgm:cxn modelId="{0AC3E8A6-DD2A-4F36-997E-9E9CE3B904C4}" srcId="{8211AA91-67E3-458D-A04F-1E301792823D}" destId="{C1B49008-76A6-4220-A730-FF56779EA974}" srcOrd="0" destOrd="0" parTransId="{2BF1EC01-5185-41DB-9C97-952612180D66}" sibTransId="{E461A3B3-069E-4CE3-A13D-E7455CFEE452}"/>
    <dgm:cxn modelId="{D264F8BC-489D-4144-879B-245319524CFE}" type="presOf" srcId="{3064F15F-8E19-4AE7-8BC5-54EB682D75A0}" destId="{9B49C2D1-1D7F-BA42-B3F8-9E6A4F057722}" srcOrd="0" destOrd="0" presId="urn:microsoft.com/office/officeart/2005/8/layout/vList2"/>
    <dgm:cxn modelId="{4CBF18F2-5ECE-41B2-BF96-78FE6DC88A27}" srcId="{8211AA91-67E3-458D-A04F-1E301792823D}" destId="{E8A38428-38D9-486E-AA2B-99C59AB7B6C9}" srcOrd="2" destOrd="0" parTransId="{25A46164-F7DF-4271-B763-5DF75E017857}" sibTransId="{73BCE531-C604-4E43-9250-31CBF864540A}"/>
    <dgm:cxn modelId="{C2DC3232-B9D9-3445-8422-327665040D6E}" type="presParOf" srcId="{3D01D000-8B21-1D43-9A44-8FE2035358BC}" destId="{C9212F90-1A5D-DC4E-A48B-42AF6CB44234}" srcOrd="0" destOrd="0" presId="urn:microsoft.com/office/officeart/2005/8/layout/vList2"/>
    <dgm:cxn modelId="{B572FE7D-A494-F642-AE24-6689BFA50ACA}" type="presParOf" srcId="{3D01D000-8B21-1D43-9A44-8FE2035358BC}" destId="{8F589394-2356-EA41-B456-EAF5A4B30850}" srcOrd="1" destOrd="0" presId="urn:microsoft.com/office/officeart/2005/8/layout/vList2"/>
    <dgm:cxn modelId="{1B0A3762-4A20-CD46-949F-A8E27264C8A8}" type="presParOf" srcId="{3D01D000-8B21-1D43-9A44-8FE2035358BC}" destId="{FCCC4CA3-B9B0-3046-A977-B44E76D6E6F5}" srcOrd="2" destOrd="0" presId="urn:microsoft.com/office/officeart/2005/8/layout/vList2"/>
    <dgm:cxn modelId="{733782EA-E730-A745-B6F0-D348D71A468B}" type="presParOf" srcId="{3D01D000-8B21-1D43-9A44-8FE2035358BC}" destId="{EAA1B4C9-47E9-FF48-B86C-137B228BEB5C}" srcOrd="3" destOrd="0" presId="urn:microsoft.com/office/officeart/2005/8/layout/vList2"/>
    <dgm:cxn modelId="{B00B2521-B52C-2147-99E5-3DE3A50DEE21}" type="presParOf" srcId="{3D01D000-8B21-1D43-9A44-8FE2035358BC}" destId="{BE081042-E94C-434F-BC60-4C2AD6302320}" srcOrd="4" destOrd="0" presId="urn:microsoft.com/office/officeart/2005/8/layout/vList2"/>
    <dgm:cxn modelId="{AA4D6074-7F8D-DA48-BD2C-AE858257706D}" type="presParOf" srcId="{3D01D000-8B21-1D43-9A44-8FE2035358BC}" destId="{E981FF1B-DC73-B14E-AAEF-97C9D0C29841}" srcOrd="5" destOrd="0" presId="urn:microsoft.com/office/officeart/2005/8/layout/vList2"/>
    <dgm:cxn modelId="{F7EB055D-CEBA-0146-8F6F-7EB07F37568A}" type="presParOf" srcId="{3D01D000-8B21-1D43-9A44-8FE2035358BC}" destId="{6876796C-A590-3641-BB9F-D8D5324B4200}" srcOrd="6" destOrd="0" presId="urn:microsoft.com/office/officeart/2005/8/layout/vList2"/>
    <dgm:cxn modelId="{344BC240-F7CE-4B41-A62E-A4D8E7201EAC}" type="presParOf" srcId="{3D01D000-8B21-1D43-9A44-8FE2035358BC}" destId="{A90E0FEA-42B6-614F-81FC-93B172E5DCA2}" srcOrd="7" destOrd="0" presId="urn:microsoft.com/office/officeart/2005/8/layout/vList2"/>
    <dgm:cxn modelId="{EDA8C060-8073-9845-89CB-4B37384BF543}" type="presParOf" srcId="{3D01D000-8B21-1D43-9A44-8FE2035358BC}" destId="{9B49C2D1-1D7F-BA42-B3F8-9E6A4F05772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CC551-EA17-427A-96E1-5D49FF0B641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22D965-F1A0-458D-8D8B-F5A517992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Raw Data has 14 categories including no finding.</a:t>
          </a:r>
        </a:p>
      </dgm:t>
    </dgm:pt>
    <dgm:pt modelId="{423BA7C9-FEAA-4F37-8E3E-73BE0B74B993}" type="parTrans" cxnId="{48FEA396-D3A4-4749-83A8-0873F9436467}">
      <dgm:prSet/>
      <dgm:spPr/>
      <dgm:t>
        <a:bodyPr/>
        <a:lstStyle/>
        <a:p>
          <a:endParaRPr lang="en-US"/>
        </a:p>
      </dgm:t>
    </dgm:pt>
    <dgm:pt modelId="{9987990A-2A5A-4FBF-BE1F-44710743B2B9}" type="sibTrans" cxnId="{48FEA396-D3A4-4749-83A8-0873F9436467}">
      <dgm:prSet/>
      <dgm:spPr/>
      <dgm:t>
        <a:bodyPr/>
        <a:lstStyle/>
        <a:p>
          <a:endParaRPr lang="en-US"/>
        </a:p>
      </dgm:t>
    </dgm:pt>
    <dgm:pt modelId="{88FD4CB7-AE8C-4EC2-A7FB-98379DEA2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As a part of EDA, we decided to check the unbiasedness  of the data.</a:t>
          </a:r>
        </a:p>
      </dgm:t>
    </dgm:pt>
    <dgm:pt modelId="{9C81A7A1-824F-4A42-BE7D-37E1FA42B4B9}" type="parTrans" cxnId="{10760001-C6D7-47BC-8893-542FDCB2F325}">
      <dgm:prSet/>
      <dgm:spPr/>
      <dgm:t>
        <a:bodyPr/>
        <a:lstStyle/>
        <a:p>
          <a:endParaRPr lang="en-US"/>
        </a:p>
      </dgm:t>
    </dgm:pt>
    <dgm:pt modelId="{CC0C6C64-0497-42A8-9422-A2FCC5C82EED}" type="sibTrans" cxnId="{10760001-C6D7-47BC-8893-542FDCB2F325}">
      <dgm:prSet/>
      <dgm:spPr/>
      <dgm:t>
        <a:bodyPr/>
        <a:lstStyle/>
        <a:p>
          <a:endParaRPr lang="en-US"/>
        </a:p>
      </dgm:t>
    </dgm:pt>
    <dgm:pt modelId="{43E92749-781F-4E26-ACCE-8BBB555E0F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For unbiasedness, we kept categories that have more than 1000 cases.</a:t>
          </a:r>
        </a:p>
      </dgm:t>
    </dgm:pt>
    <dgm:pt modelId="{7B8D9341-F5E0-464C-87A8-24AE2E1361EB}" type="parTrans" cxnId="{66E11E99-E17A-4B35-B69C-1088055AF671}">
      <dgm:prSet/>
      <dgm:spPr/>
      <dgm:t>
        <a:bodyPr/>
        <a:lstStyle/>
        <a:p>
          <a:endParaRPr lang="en-US"/>
        </a:p>
      </dgm:t>
    </dgm:pt>
    <dgm:pt modelId="{A7A623CC-0D99-4FA6-A3F5-20645805B500}" type="sibTrans" cxnId="{66E11E99-E17A-4B35-B69C-1088055AF671}">
      <dgm:prSet/>
      <dgm:spPr/>
      <dgm:t>
        <a:bodyPr/>
        <a:lstStyle/>
        <a:p>
          <a:endParaRPr lang="en-US"/>
        </a:p>
      </dgm:t>
    </dgm:pt>
    <dgm:pt modelId="{C2BA09BA-7D16-4BAF-A2FC-9B264E2F4CD0}" type="pres">
      <dgm:prSet presAssocID="{2EFCC551-EA17-427A-96E1-5D49FF0B6411}" presName="root" presStyleCnt="0">
        <dgm:presLayoutVars>
          <dgm:dir/>
          <dgm:resizeHandles val="exact"/>
        </dgm:presLayoutVars>
      </dgm:prSet>
      <dgm:spPr/>
    </dgm:pt>
    <dgm:pt modelId="{46DE8E9B-B3E0-442A-B556-C8F9DD56D74A}" type="pres">
      <dgm:prSet presAssocID="{E222D965-F1A0-458D-8D8B-F5A517992003}" presName="compNode" presStyleCnt="0"/>
      <dgm:spPr/>
    </dgm:pt>
    <dgm:pt modelId="{2A4BEF6D-0EE4-49DE-B877-CC0583E31412}" type="pres">
      <dgm:prSet presAssocID="{E222D965-F1A0-458D-8D8B-F5A517992003}" presName="bgRect" presStyleLbl="bgShp" presStyleIdx="0" presStyleCnt="3"/>
      <dgm:spPr/>
    </dgm:pt>
    <dgm:pt modelId="{7D14ED04-4240-4481-8406-8CE5607210F8}" type="pres">
      <dgm:prSet presAssocID="{E222D965-F1A0-458D-8D8B-F5A5179920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C05E433-30C3-4003-832A-4A825747F6EE}" type="pres">
      <dgm:prSet presAssocID="{E222D965-F1A0-458D-8D8B-F5A517992003}" presName="spaceRect" presStyleCnt="0"/>
      <dgm:spPr/>
    </dgm:pt>
    <dgm:pt modelId="{CD09C904-59DE-4A3C-B8CD-10F9B4D62FCB}" type="pres">
      <dgm:prSet presAssocID="{E222D965-F1A0-458D-8D8B-F5A517992003}" presName="parTx" presStyleLbl="revTx" presStyleIdx="0" presStyleCnt="3">
        <dgm:presLayoutVars>
          <dgm:chMax val="0"/>
          <dgm:chPref val="0"/>
        </dgm:presLayoutVars>
      </dgm:prSet>
      <dgm:spPr/>
    </dgm:pt>
    <dgm:pt modelId="{C7C0A5FB-B652-4D72-A096-ABAAB36A90AC}" type="pres">
      <dgm:prSet presAssocID="{9987990A-2A5A-4FBF-BE1F-44710743B2B9}" presName="sibTrans" presStyleCnt="0"/>
      <dgm:spPr/>
    </dgm:pt>
    <dgm:pt modelId="{4D477D4C-3B71-44AE-AD4C-4897851058B2}" type="pres">
      <dgm:prSet presAssocID="{88FD4CB7-AE8C-4EC2-A7FB-98379DEA24F4}" presName="compNode" presStyleCnt="0"/>
      <dgm:spPr/>
    </dgm:pt>
    <dgm:pt modelId="{F081DDE5-784A-45C8-A2EF-D707B8661AAD}" type="pres">
      <dgm:prSet presAssocID="{88FD4CB7-AE8C-4EC2-A7FB-98379DEA24F4}" presName="bgRect" presStyleLbl="bgShp" presStyleIdx="1" presStyleCnt="3"/>
      <dgm:spPr/>
    </dgm:pt>
    <dgm:pt modelId="{1E420677-13BF-40F5-B3E4-1FE279454B36}" type="pres">
      <dgm:prSet presAssocID="{88FD4CB7-AE8C-4EC2-A7FB-98379DEA24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7B5FBB-0348-478B-8F58-61D1D8D86DED}" type="pres">
      <dgm:prSet presAssocID="{88FD4CB7-AE8C-4EC2-A7FB-98379DEA24F4}" presName="spaceRect" presStyleCnt="0"/>
      <dgm:spPr/>
    </dgm:pt>
    <dgm:pt modelId="{D1DFFFE5-50FC-421D-A368-1F635FD4C783}" type="pres">
      <dgm:prSet presAssocID="{88FD4CB7-AE8C-4EC2-A7FB-98379DEA24F4}" presName="parTx" presStyleLbl="revTx" presStyleIdx="1" presStyleCnt="3">
        <dgm:presLayoutVars>
          <dgm:chMax val="0"/>
          <dgm:chPref val="0"/>
        </dgm:presLayoutVars>
      </dgm:prSet>
      <dgm:spPr/>
    </dgm:pt>
    <dgm:pt modelId="{EDA57D03-45D4-49D4-A5DD-E2FD78551C79}" type="pres">
      <dgm:prSet presAssocID="{CC0C6C64-0497-42A8-9422-A2FCC5C82EED}" presName="sibTrans" presStyleCnt="0"/>
      <dgm:spPr/>
    </dgm:pt>
    <dgm:pt modelId="{48AC0505-7899-47C2-B573-70EAA9E99008}" type="pres">
      <dgm:prSet presAssocID="{43E92749-781F-4E26-ACCE-8BBB555E0F1C}" presName="compNode" presStyleCnt="0"/>
      <dgm:spPr/>
    </dgm:pt>
    <dgm:pt modelId="{74C97AAD-22F3-489C-943C-F13169B3A21C}" type="pres">
      <dgm:prSet presAssocID="{43E92749-781F-4E26-ACCE-8BBB555E0F1C}" presName="bgRect" presStyleLbl="bgShp" presStyleIdx="2" presStyleCnt="3"/>
      <dgm:spPr/>
    </dgm:pt>
    <dgm:pt modelId="{9EB413A2-AF97-4E14-A03C-63998F65B2B1}" type="pres">
      <dgm:prSet presAssocID="{43E92749-781F-4E26-ACCE-8BBB555E0F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B6E1F52-C373-46A4-BC1F-B4B62355A5BF}" type="pres">
      <dgm:prSet presAssocID="{43E92749-781F-4E26-ACCE-8BBB555E0F1C}" presName="spaceRect" presStyleCnt="0"/>
      <dgm:spPr/>
    </dgm:pt>
    <dgm:pt modelId="{1A33F9C4-EAF9-4A3D-B6E9-86964F5F1788}" type="pres">
      <dgm:prSet presAssocID="{43E92749-781F-4E26-ACCE-8BBB555E0F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760001-C6D7-47BC-8893-542FDCB2F325}" srcId="{2EFCC551-EA17-427A-96E1-5D49FF0B6411}" destId="{88FD4CB7-AE8C-4EC2-A7FB-98379DEA24F4}" srcOrd="1" destOrd="0" parTransId="{9C81A7A1-824F-4A42-BE7D-37E1FA42B4B9}" sibTransId="{CC0C6C64-0497-42A8-9422-A2FCC5C82EED}"/>
    <dgm:cxn modelId="{5F6D942E-6D6C-4321-A6D8-DD926B8E8B98}" type="presOf" srcId="{43E92749-781F-4E26-ACCE-8BBB555E0F1C}" destId="{1A33F9C4-EAF9-4A3D-B6E9-86964F5F1788}" srcOrd="0" destOrd="0" presId="urn:microsoft.com/office/officeart/2018/2/layout/IconVerticalSolidList"/>
    <dgm:cxn modelId="{CEA78937-CED1-4824-AFEB-94D71CE43A4D}" type="presOf" srcId="{88FD4CB7-AE8C-4EC2-A7FB-98379DEA24F4}" destId="{D1DFFFE5-50FC-421D-A368-1F635FD4C783}" srcOrd="0" destOrd="0" presId="urn:microsoft.com/office/officeart/2018/2/layout/IconVerticalSolidList"/>
    <dgm:cxn modelId="{7B8A586F-2DC9-4F7C-B412-FAA913542757}" type="presOf" srcId="{E222D965-F1A0-458D-8D8B-F5A517992003}" destId="{CD09C904-59DE-4A3C-B8CD-10F9B4D62FCB}" srcOrd="0" destOrd="0" presId="urn:microsoft.com/office/officeart/2018/2/layout/IconVerticalSolidList"/>
    <dgm:cxn modelId="{48FEA396-D3A4-4749-83A8-0873F9436467}" srcId="{2EFCC551-EA17-427A-96E1-5D49FF0B6411}" destId="{E222D965-F1A0-458D-8D8B-F5A517992003}" srcOrd="0" destOrd="0" parTransId="{423BA7C9-FEAA-4F37-8E3E-73BE0B74B993}" sibTransId="{9987990A-2A5A-4FBF-BE1F-44710743B2B9}"/>
    <dgm:cxn modelId="{66E11E99-E17A-4B35-B69C-1088055AF671}" srcId="{2EFCC551-EA17-427A-96E1-5D49FF0B6411}" destId="{43E92749-781F-4E26-ACCE-8BBB555E0F1C}" srcOrd="2" destOrd="0" parTransId="{7B8D9341-F5E0-464C-87A8-24AE2E1361EB}" sibTransId="{A7A623CC-0D99-4FA6-A3F5-20645805B500}"/>
    <dgm:cxn modelId="{C7DE759E-8273-466B-9C47-EF76D6BF9E8F}" type="presOf" srcId="{2EFCC551-EA17-427A-96E1-5D49FF0B6411}" destId="{C2BA09BA-7D16-4BAF-A2FC-9B264E2F4CD0}" srcOrd="0" destOrd="0" presId="urn:microsoft.com/office/officeart/2018/2/layout/IconVerticalSolidList"/>
    <dgm:cxn modelId="{795FC708-7257-47F6-BFED-788892940485}" type="presParOf" srcId="{C2BA09BA-7D16-4BAF-A2FC-9B264E2F4CD0}" destId="{46DE8E9B-B3E0-442A-B556-C8F9DD56D74A}" srcOrd="0" destOrd="0" presId="urn:microsoft.com/office/officeart/2018/2/layout/IconVerticalSolidList"/>
    <dgm:cxn modelId="{8392DA65-5281-47DE-BFED-55C5A8752C0C}" type="presParOf" srcId="{46DE8E9B-B3E0-442A-B556-C8F9DD56D74A}" destId="{2A4BEF6D-0EE4-49DE-B877-CC0583E31412}" srcOrd="0" destOrd="0" presId="urn:microsoft.com/office/officeart/2018/2/layout/IconVerticalSolidList"/>
    <dgm:cxn modelId="{DC8B87BA-F36B-4FEA-98EB-CC4A73017932}" type="presParOf" srcId="{46DE8E9B-B3E0-442A-B556-C8F9DD56D74A}" destId="{7D14ED04-4240-4481-8406-8CE5607210F8}" srcOrd="1" destOrd="0" presId="urn:microsoft.com/office/officeart/2018/2/layout/IconVerticalSolidList"/>
    <dgm:cxn modelId="{D3ABC838-C839-42D9-AABB-003032924FDA}" type="presParOf" srcId="{46DE8E9B-B3E0-442A-B556-C8F9DD56D74A}" destId="{5C05E433-30C3-4003-832A-4A825747F6EE}" srcOrd="2" destOrd="0" presId="urn:microsoft.com/office/officeart/2018/2/layout/IconVerticalSolidList"/>
    <dgm:cxn modelId="{487E950E-04B1-4FCB-8587-D6E26A0F4FD2}" type="presParOf" srcId="{46DE8E9B-B3E0-442A-B556-C8F9DD56D74A}" destId="{CD09C904-59DE-4A3C-B8CD-10F9B4D62FCB}" srcOrd="3" destOrd="0" presId="urn:microsoft.com/office/officeart/2018/2/layout/IconVerticalSolidList"/>
    <dgm:cxn modelId="{81C8A759-A56D-4A84-8633-37D73BEE2745}" type="presParOf" srcId="{C2BA09BA-7D16-4BAF-A2FC-9B264E2F4CD0}" destId="{C7C0A5FB-B652-4D72-A096-ABAAB36A90AC}" srcOrd="1" destOrd="0" presId="urn:microsoft.com/office/officeart/2018/2/layout/IconVerticalSolidList"/>
    <dgm:cxn modelId="{7AD12D65-50FC-4337-951C-0086CB4491D1}" type="presParOf" srcId="{C2BA09BA-7D16-4BAF-A2FC-9B264E2F4CD0}" destId="{4D477D4C-3B71-44AE-AD4C-4897851058B2}" srcOrd="2" destOrd="0" presId="urn:microsoft.com/office/officeart/2018/2/layout/IconVerticalSolidList"/>
    <dgm:cxn modelId="{3F4C9DF9-632F-4829-BDCD-E3FD31718A45}" type="presParOf" srcId="{4D477D4C-3B71-44AE-AD4C-4897851058B2}" destId="{F081DDE5-784A-45C8-A2EF-D707B8661AAD}" srcOrd="0" destOrd="0" presId="urn:microsoft.com/office/officeart/2018/2/layout/IconVerticalSolidList"/>
    <dgm:cxn modelId="{0C86488B-466E-496C-BE32-F7A81609B8EA}" type="presParOf" srcId="{4D477D4C-3B71-44AE-AD4C-4897851058B2}" destId="{1E420677-13BF-40F5-B3E4-1FE279454B36}" srcOrd="1" destOrd="0" presId="urn:microsoft.com/office/officeart/2018/2/layout/IconVerticalSolidList"/>
    <dgm:cxn modelId="{75AC71BC-2652-4A18-946C-61BCC8F9E872}" type="presParOf" srcId="{4D477D4C-3B71-44AE-AD4C-4897851058B2}" destId="{977B5FBB-0348-478B-8F58-61D1D8D86DED}" srcOrd="2" destOrd="0" presId="urn:microsoft.com/office/officeart/2018/2/layout/IconVerticalSolidList"/>
    <dgm:cxn modelId="{9E0495CF-A949-4CDC-A8CC-7024811170E6}" type="presParOf" srcId="{4D477D4C-3B71-44AE-AD4C-4897851058B2}" destId="{D1DFFFE5-50FC-421D-A368-1F635FD4C783}" srcOrd="3" destOrd="0" presId="urn:microsoft.com/office/officeart/2018/2/layout/IconVerticalSolidList"/>
    <dgm:cxn modelId="{78FDCBAD-E4E8-45ED-AB4B-7007A00F9383}" type="presParOf" srcId="{C2BA09BA-7D16-4BAF-A2FC-9B264E2F4CD0}" destId="{EDA57D03-45D4-49D4-A5DD-E2FD78551C79}" srcOrd="3" destOrd="0" presId="urn:microsoft.com/office/officeart/2018/2/layout/IconVerticalSolidList"/>
    <dgm:cxn modelId="{758FFD90-4FA4-4AD9-AC25-08D627D3F615}" type="presParOf" srcId="{C2BA09BA-7D16-4BAF-A2FC-9B264E2F4CD0}" destId="{48AC0505-7899-47C2-B573-70EAA9E99008}" srcOrd="4" destOrd="0" presId="urn:microsoft.com/office/officeart/2018/2/layout/IconVerticalSolidList"/>
    <dgm:cxn modelId="{04D00FAE-A53D-40C7-B1E2-57FF3AF78634}" type="presParOf" srcId="{48AC0505-7899-47C2-B573-70EAA9E99008}" destId="{74C97AAD-22F3-489C-943C-F13169B3A21C}" srcOrd="0" destOrd="0" presId="urn:microsoft.com/office/officeart/2018/2/layout/IconVerticalSolidList"/>
    <dgm:cxn modelId="{1F2E2D49-6A32-49C1-A352-AC892046CAA2}" type="presParOf" srcId="{48AC0505-7899-47C2-B573-70EAA9E99008}" destId="{9EB413A2-AF97-4E14-A03C-63998F65B2B1}" srcOrd="1" destOrd="0" presId="urn:microsoft.com/office/officeart/2018/2/layout/IconVerticalSolidList"/>
    <dgm:cxn modelId="{2F8F78CF-DDF5-4D39-B0D0-89125AED89FE}" type="presParOf" srcId="{48AC0505-7899-47C2-B573-70EAA9E99008}" destId="{9B6E1F52-C373-46A4-BC1F-B4B62355A5BF}" srcOrd="2" destOrd="0" presId="urn:microsoft.com/office/officeart/2018/2/layout/IconVerticalSolidList"/>
    <dgm:cxn modelId="{C2894B8E-0139-4799-AC62-4A0BFE4027D4}" type="presParOf" srcId="{48AC0505-7899-47C2-B573-70EAA9E99008}" destId="{1A33F9C4-EAF9-4A3D-B6E9-86964F5F17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7ED2DE-F354-4FDB-9594-595391C9B3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E3A2AE-8C42-4536-9BC0-38E9194AB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gained ~85 % accuracy in the project</a:t>
          </a:r>
        </a:p>
      </dgm:t>
    </dgm:pt>
    <dgm:pt modelId="{38D8454C-5CA2-448A-9F97-436E141D160A}" type="parTrans" cxnId="{4AB438F2-B589-4766-97DA-4E83F76349EE}">
      <dgm:prSet/>
      <dgm:spPr/>
      <dgm:t>
        <a:bodyPr/>
        <a:lstStyle/>
        <a:p>
          <a:endParaRPr lang="en-US"/>
        </a:p>
      </dgm:t>
    </dgm:pt>
    <dgm:pt modelId="{A5F458A0-70DD-4F96-A8D6-7B9692DBDC68}" type="sibTrans" cxnId="{4AB438F2-B589-4766-97DA-4E83F76349EE}">
      <dgm:prSet/>
      <dgm:spPr/>
      <dgm:t>
        <a:bodyPr/>
        <a:lstStyle/>
        <a:p>
          <a:endParaRPr lang="en-US"/>
        </a:p>
      </dgm:t>
    </dgm:pt>
    <dgm:pt modelId="{D0D5D346-819D-48D4-9C4C-1F503D83ED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RAM machines or AWS or Google cloud</a:t>
          </a:r>
        </a:p>
      </dgm:t>
    </dgm:pt>
    <dgm:pt modelId="{547EC171-3AEC-4F21-ACEE-23FA389BC25A}" type="parTrans" cxnId="{F1748E0E-2CDC-4158-B428-CF6343F8E4FD}">
      <dgm:prSet/>
      <dgm:spPr/>
      <dgm:t>
        <a:bodyPr/>
        <a:lstStyle/>
        <a:p>
          <a:endParaRPr lang="en-US"/>
        </a:p>
      </dgm:t>
    </dgm:pt>
    <dgm:pt modelId="{2C041CAE-C4F7-4E1F-9DFF-47441F43E8C8}" type="sibTrans" cxnId="{F1748E0E-2CDC-4158-B428-CF6343F8E4FD}">
      <dgm:prSet/>
      <dgm:spPr/>
      <dgm:t>
        <a:bodyPr/>
        <a:lstStyle/>
        <a:p>
          <a:endParaRPr lang="en-US"/>
        </a:p>
      </dgm:t>
    </dgm:pt>
    <dgm:pt modelId="{98A431EA-6A69-480E-8D81-023BB47530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Optimization techniques (Gradient descent) in code, Include Big Data technology to handle huge datasets</a:t>
          </a:r>
        </a:p>
      </dgm:t>
    </dgm:pt>
    <dgm:pt modelId="{D08ECFD3-4C7A-4D54-8DEF-49883BCC83D3}" type="parTrans" cxnId="{9ABF06F2-15A6-453A-BC99-4B52EF269317}">
      <dgm:prSet/>
      <dgm:spPr/>
      <dgm:t>
        <a:bodyPr/>
        <a:lstStyle/>
        <a:p>
          <a:endParaRPr lang="en-US"/>
        </a:p>
      </dgm:t>
    </dgm:pt>
    <dgm:pt modelId="{C1139AE8-4393-4D3E-A5C5-D978F2F42548}" type="sibTrans" cxnId="{9ABF06F2-15A6-453A-BC99-4B52EF269317}">
      <dgm:prSet/>
      <dgm:spPr/>
      <dgm:t>
        <a:bodyPr/>
        <a:lstStyle/>
        <a:p>
          <a:endParaRPr lang="en-US"/>
        </a:p>
      </dgm:t>
    </dgm:pt>
    <dgm:pt modelId="{77124478-0389-4B00-ACFC-7DA237F3C453}" type="pres">
      <dgm:prSet presAssocID="{157ED2DE-F354-4FDB-9594-595391C9B3CB}" presName="root" presStyleCnt="0">
        <dgm:presLayoutVars>
          <dgm:dir/>
          <dgm:resizeHandles val="exact"/>
        </dgm:presLayoutVars>
      </dgm:prSet>
      <dgm:spPr/>
    </dgm:pt>
    <dgm:pt modelId="{9C998DDC-C990-49DF-B67D-42832D734AE9}" type="pres">
      <dgm:prSet presAssocID="{F4E3A2AE-8C42-4536-9BC0-38E9194ABB06}" presName="compNode" presStyleCnt="0"/>
      <dgm:spPr/>
    </dgm:pt>
    <dgm:pt modelId="{36F57A18-CC6C-4850-9E99-C408F71F141D}" type="pres">
      <dgm:prSet presAssocID="{F4E3A2AE-8C42-4536-9BC0-38E9194ABB06}" presName="bgRect" presStyleLbl="bgShp" presStyleIdx="0" presStyleCnt="3"/>
      <dgm:spPr/>
    </dgm:pt>
    <dgm:pt modelId="{F8DE0F7D-144F-4839-A214-AE3B55E2ACEC}" type="pres">
      <dgm:prSet presAssocID="{F4E3A2AE-8C42-4536-9BC0-38E9194ABB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2142893-8009-4025-BF5C-9C9031C9760B}" type="pres">
      <dgm:prSet presAssocID="{F4E3A2AE-8C42-4536-9BC0-38E9194ABB06}" presName="spaceRect" presStyleCnt="0"/>
      <dgm:spPr/>
    </dgm:pt>
    <dgm:pt modelId="{4F434BD6-FD1E-4411-AC05-11CC860550D0}" type="pres">
      <dgm:prSet presAssocID="{F4E3A2AE-8C42-4536-9BC0-38E9194ABB06}" presName="parTx" presStyleLbl="revTx" presStyleIdx="0" presStyleCnt="3">
        <dgm:presLayoutVars>
          <dgm:chMax val="0"/>
          <dgm:chPref val="0"/>
        </dgm:presLayoutVars>
      </dgm:prSet>
      <dgm:spPr/>
    </dgm:pt>
    <dgm:pt modelId="{92F21780-1938-4A97-8043-535ADB9E329D}" type="pres">
      <dgm:prSet presAssocID="{A5F458A0-70DD-4F96-A8D6-7B9692DBDC68}" presName="sibTrans" presStyleCnt="0"/>
      <dgm:spPr/>
    </dgm:pt>
    <dgm:pt modelId="{BF768C84-5B71-411F-A565-FC9256FBD9C5}" type="pres">
      <dgm:prSet presAssocID="{D0D5D346-819D-48D4-9C4C-1F503D83ED07}" presName="compNode" presStyleCnt="0"/>
      <dgm:spPr/>
    </dgm:pt>
    <dgm:pt modelId="{74975F0D-BA39-48AB-BD71-F584A32AEA7F}" type="pres">
      <dgm:prSet presAssocID="{D0D5D346-819D-48D4-9C4C-1F503D83ED07}" presName="bgRect" presStyleLbl="bgShp" presStyleIdx="1" presStyleCnt="3"/>
      <dgm:spPr/>
    </dgm:pt>
    <dgm:pt modelId="{69B2DB8B-1B97-4F30-AA6E-04707554F995}" type="pres">
      <dgm:prSet presAssocID="{D0D5D346-819D-48D4-9C4C-1F503D83ED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A303948-3FE9-43EA-A46D-E9A985D6D93B}" type="pres">
      <dgm:prSet presAssocID="{D0D5D346-819D-48D4-9C4C-1F503D83ED07}" presName="spaceRect" presStyleCnt="0"/>
      <dgm:spPr/>
    </dgm:pt>
    <dgm:pt modelId="{FC526A11-3ECB-4A00-B181-842114F03C53}" type="pres">
      <dgm:prSet presAssocID="{D0D5D346-819D-48D4-9C4C-1F503D83ED07}" presName="parTx" presStyleLbl="revTx" presStyleIdx="1" presStyleCnt="3">
        <dgm:presLayoutVars>
          <dgm:chMax val="0"/>
          <dgm:chPref val="0"/>
        </dgm:presLayoutVars>
      </dgm:prSet>
      <dgm:spPr/>
    </dgm:pt>
    <dgm:pt modelId="{1B267710-9FF2-4BBF-B578-3A30973515AD}" type="pres">
      <dgm:prSet presAssocID="{2C041CAE-C4F7-4E1F-9DFF-47441F43E8C8}" presName="sibTrans" presStyleCnt="0"/>
      <dgm:spPr/>
    </dgm:pt>
    <dgm:pt modelId="{8EE7DDC7-A45A-4C10-B943-4826DC0002DE}" type="pres">
      <dgm:prSet presAssocID="{98A431EA-6A69-480E-8D81-023BB4753010}" presName="compNode" presStyleCnt="0"/>
      <dgm:spPr/>
    </dgm:pt>
    <dgm:pt modelId="{895F9A78-5FA8-4E8C-9046-62B7C71364E3}" type="pres">
      <dgm:prSet presAssocID="{98A431EA-6A69-480E-8D81-023BB4753010}" presName="bgRect" presStyleLbl="bgShp" presStyleIdx="2" presStyleCnt="3"/>
      <dgm:spPr/>
    </dgm:pt>
    <dgm:pt modelId="{116491E3-5624-4F4E-B728-6BEEA0B7CD8A}" type="pres">
      <dgm:prSet presAssocID="{98A431EA-6A69-480E-8D81-023BB4753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3DF5811-F46D-4C81-AA5C-D3E84D98B512}" type="pres">
      <dgm:prSet presAssocID="{98A431EA-6A69-480E-8D81-023BB4753010}" presName="spaceRect" presStyleCnt="0"/>
      <dgm:spPr/>
    </dgm:pt>
    <dgm:pt modelId="{DB8DDE24-E686-461D-B668-7FB51864C604}" type="pres">
      <dgm:prSet presAssocID="{98A431EA-6A69-480E-8D81-023BB47530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748E0E-2CDC-4158-B428-CF6343F8E4FD}" srcId="{157ED2DE-F354-4FDB-9594-595391C9B3CB}" destId="{D0D5D346-819D-48D4-9C4C-1F503D83ED07}" srcOrd="1" destOrd="0" parTransId="{547EC171-3AEC-4F21-ACEE-23FA389BC25A}" sibTransId="{2C041CAE-C4F7-4E1F-9DFF-47441F43E8C8}"/>
    <dgm:cxn modelId="{610D8420-00D4-421F-9367-F203457A20CD}" type="presOf" srcId="{98A431EA-6A69-480E-8D81-023BB4753010}" destId="{DB8DDE24-E686-461D-B668-7FB51864C604}" srcOrd="0" destOrd="0" presId="urn:microsoft.com/office/officeart/2018/2/layout/IconVerticalSolidList"/>
    <dgm:cxn modelId="{BE85486D-E2C9-44F8-A283-4E277EA2B8EA}" type="presOf" srcId="{D0D5D346-819D-48D4-9C4C-1F503D83ED07}" destId="{FC526A11-3ECB-4A00-B181-842114F03C53}" srcOrd="0" destOrd="0" presId="urn:microsoft.com/office/officeart/2018/2/layout/IconVerticalSolidList"/>
    <dgm:cxn modelId="{86B0739C-6DCB-4EB7-B5FF-EDF9B8BE49F1}" type="presOf" srcId="{F4E3A2AE-8C42-4536-9BC0-38E9194ABB06}" destId="{4F434BD6-FD1E-4411-AC05-11CC860550D0}" srcOrd="0" destOrd="0" presId="urn:microsoft.com/office/officeart/2018/2/layout/IconVerticalSolidList"/>
    <dgm:cxn modelId="{2BEB7BDF-ACE0-47C3-9601-63EDEF1342C9}" type="presOf" srcId="{157ED2DE-F354-4FDB-9594-595391C9B3CB}" destId="{77124478-0389-4B00-ACFC-7DA237F3C453}" srcOrd="0" destOrd="0" presId="urn:microsoft.com/office/officeart/2018/2/layout/IconVerticalSolidList"/>
    <dgm:cxn modelId="{9ABF06F2-15A6-453A-BC99-4B52EF269317}" srcId="{157ED2DE-F354-4FDB-9594-595391C9B3CB}" destId="{98A431EA-6A69-480E-8D81-023BB4753010}" srcOrd="2" destOrd="0" parTransId="{D08ECFD3-4C7A-4D54-8DEF-49883BCC83D3}" sibTransId="{C1139AE8-4393-4D3E-A5C5-D978F2F42548}"/>
    <dgm:cxn modelId="{4AB438F2-B589-4766-97DA-4E83F76349EE}" srcId="{157ED2DE-F354-4FDB-9594-595391C9B3CB}" destId="{F4E3A2AE-8C42-4536-9BC0-38E9194ABB06}" srcOrd="0" destOrd="0" parTransId="{38D8454C-5CA2-448A-9F97-436E141D160A}" sibTransId="{A5F458A0-70DD-4F96-A8D6-7B9692DBDC68}"/>
    <dgm:cxn modelId="{E66E9366-3B13-484D-BF4B-0A86D1213B8A}" type="presParOf" srcId="{77124478-0389-4B00-ACFC-7DA237F3C453}" destId="{9C998DDC-C990-49DF-B67D-42832D734AE9}" srcOrd="0" destOrd="0" presId="urn:microsoft.com/office/officeart/2018/2/layout/IconVerticalSolidList"/>
    <dgm:cxn modelId="{972B3BE6-16C0-44F0-B3EC-6B8AC0C77463}" type="presParOf" srcId="{9C998DDC-C990-49DF-B67D-42832D734AE9}" destId="{36F57A18-CC6C-4850-9E99-C408F71F141D}" srcOrd="0" destOrd="0" presId="urn:microsoft.com/office/officeart/2018/2/layout/IconVerticalSolidList"/>
    <dgm:cxn modelId="{F664B0C0-5CA9-4D05-9759-E916E3ADBAA2}" type="presParOf" srcId="{9C998DDC-C990-49DF-B67D-42832D734AE9}" destId="{F8DE0F7D-144F-4839-A214-AE3B55E2ACEC}" srcOrd="1" destOrd="0" presId="urn:microsoft.com/office/officeart/2018/2/layout/IconVerticalSolidList"/>
    <dgm:cxn modelId="{18D16AEF-E286-475A-8997-9D6091B8D586}" type="presParOf" srcId="{9C998DDC-C990-49DF-B67D-42832D734AE9}" destId="{32142893-8009-4025-BF5C-9C9031C9760B}" srcOrd="2" destOrd="0" presId="urn:microsoft.com/office/officeart/2018/2/layout/IconVerticalSolidList"/>
    <dgm:cxn modelId="{A82E2791-7853-4A03-B4A5-73A92C5F3159}" type="presParOf" srcId="{9C998DDC-C990-49DF-B67D-42832D734AE9}" destId="{4F434BD6-FD1E-4411-AC05-11CC860550D0}" srcOrd="3" destOrd="0" presId="urn:microsoft.com/office/officeart/2018/2/layout/IconVerticalSolidList"/>
    <dgm:cxn modelId="{C90C0FED-90F7-4C04-A00E-78DD6F730F37}" type="presParOf" srcId="{77124478-0389-4B00-ACFC-7DA237F3C453}" destId="{92F21780-1938-4A97-8043-535ADB9E329D}" srcOrd="1" destOrd="0" presId="urn:microsoft.com/office/officeart/2018/2/layout/IconVerticalSolidList"/>
    <dgm:cxn modelId="{5C7E4B6F-ADB5-44CA-928C-7E41AA9F3C47}" type="presParOf" srcId="{77124478-0389-4B00-ACFC-7DA237F3C453}" destId="{BF768C84-5B71-411F-A565-FC9256FBD9C5}" srcOrd="2" destOrd="0" presId="urn:microsoft.com/office/officeart/2018/2/layout/IconVerticalSolidList"/>
    <dgm:cxn modelId="{6DE0C44A-90BA-47BE-9275-35B3A5D395A9}" type="presParOf" srcId="{BF768C84-5B71-411F-A565-FC9256FBD9C5}" destId="{74975F0D-BA39-48AB-BD71-F584A32AEA7F}" srcOrd="0" destOrd="0" presId="urn:microsoft.com/office/officeart/2018/2/layout/IconVerticalSolidList"/>
    <dgm:cxn modelId="{D79D91E4-21D4-4CA4-99DA-14F5C2C303B3}" type="presParOf" srcId="{BF768C84-5B71-411F-A565-FC9256FBD9C5}" destId="{69B2DB8B-1B97-4F30-AA6E-04707554F995}" srcOrd="1" destOrd="0" presId="urn:microsoft.com/office/officeart/2018/2/layout/IconVerticalSolidList"/>
    <dgm:cxn modelId="{81ABD42E-1F14-4694-9728-AD480BE07A36}" type="presParOf" srcId="{BF768C84-5B71-411F-A565-FC9256FBD9C5}" destId="{1A303948-3FE9-43EA-A46D-E9A985D6D93B}" srcOrd="2" destOrd="0" presId="urn:microsoft.com/office/officeart/2018/2/layout/IconVerticalSolidList"/>
    <dgm:cxn modelId="{C6D1EABC-B378-4A2A-815E-D67E131ED46D}" type="presParOf" srcId="{BF768C84-5B71-411F-A565-FC9256FBD9C5}" destId="{FC526A11-3ECB-4A00-B181-842114F03C53}" srcOrd="3" destOrd="0" presId="urn:microsoft.com/office/officeart/2018/2/layout/IconVerticalSolidList"/>
    <dgm:cxn modelId="{449BA72C-ADF0-4B1A-AC2B-0F3FA5716B7A}" type="presParOf" srcId="{77124478-0389-4B00-ACFC-7DA237F3C453}" destId="{1B267710-9FF2-4BBF-B578-3A30973515AD}" srcOrd="3" destOrd="0" presId="urn:microsoft.com/office/officeart/2018/2/layout/IconVerticalSolidList"/>
    <dgm:cxn modelId="{83FDFFF0-4426-4546-9917-70C7211094E8}" type="presParOf" srcId="{77124478-0389-4B00-ACFC-7DA237F3C453}" destId="{8EE7DDC7-A45A-4C10-B943-4826DC0002DE}" srcOrd="4" destOrd="0" presId="urn:microsoft.com/office/officeart/2018/2/layout/IconVerticalSolidList"/>
    <dgm:cxn modelId="{96D3E1B5-F2F9-4591-921F-417B5FD3CCD2}" type="presParOf" srcId="{8EE7DDC7-A45A-4C10-B943-4826DC0002DE}" destId="{895F9A78-5FA8-4E8C-9046-62B7C71364E3}" srcOrd="0" destOrd="0" presId="urn:microsoft.com/office/officeart/2018/2/layout/IconVerticalSolidList"/>
    <dgm:cxn modelId="{1FC1E14F-5B31-4EC8-A675-74BE349920C9}" type="presParOf" srcId="{8EE7DDC7-A45A-4C10-B943-4826DC0002DE}" destId="{116491E3-5624-4F4E-B728-6BEEA0B7CD8A}" srcOrd="1" destOrd="0" presId="urn:microsoft.com/office/officeart/2018/2/layout/IconVerticalSolidList"/>
    <dgm:cxn modelId="{5E8E4520-9663-4A55-85E6-A6C8BEBE9FB8}" type="presParOf" srcId="{8EE7DDC7-A45A-4C10-B943-4826DC0002DE}" destId="{13DF5811-F46D-4C81-AA5C-D3E84D98B512}" srcOrd="2" destOrd="0" presId="urn:microsoft.com/office/officeart/2018/2/layout/IconVerticalSolidList"/>
    <dgm:cxn modelId="{2D995AFD-E8EC-43B3-AFE6-47307B3D5D73}" type="presParOf" srcId="{8EE7DDC7-A45A-4C10-B943-4826DC0002DE}" destId="{DB8DDE24-E686-461D-B668-7FB51864C6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12F90-1A5D-DC4E-A48B-42AF6CB44234}">
      <dsp:nvSpPr>
        <dsp:cNvPr id="0" name=""/>
        <dsp:cNvSpPr/>
      </dsp:nvSpPr>
      <dsp:spPr>
        <a:xfrm>
          <a:off x="0" y="27695"/>
          <a:ext cx="9601200" cy="73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National Institutes of Health (NIH) Chest X-ray Dataset</a:t>
          </a:r>
        </a:p>
      </dsp:txBody>
      <dsp:txXfrm>
        <a:off x="36057" y="63752"/>
        <a:ext cx="9529086" cy="666521"/>
      </dsp:txXfrm>
    </dsp:sp>
    <dsp:sp modelId="{FCCC4CA3-B9B0-3046-A977-B44E76D6E6F5}">
      <dsp:nvSpPr>
        <dsp:cNvPr id="0" name=""/>
        <dsp:cNvSpPr/>
      </dsp:nvSpPr>
      <dsp:spPr>
        <a:xfrm>
          <a:off x="0" y="806651"/>
          <a:ext cx="9601200" cy="73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 112,000 Chest X-ray images from 30,805 unique patients, 45.07 GB of Data</a:t>
          </a:r>
        </a:p>
      </dsp:txBody>
      <dsp:txXfrm>
        <a:off x="36057" y="842708"/>
        <a:ext cx="9529086" cy="666521"/>
      </dsp:txXfrm>
    </dsp:sp>
    <dsp:sp modelId="{BE081042-E94C-434F-BC60-4C2AD6302320}">
      <dsp:nvSpPr>
        <dsp:cNvPr id="0" name=""/>
        <dsp:cNvSpPr/>
      </dsp:nvSpPr>
      <dsp:spPr>
        <a:xfrm>
          <a:off x="0" y="1585606"/>
          <a:ext cx="9601200" cy="73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 descriptions, There are 14 classes (13 diseases, and one for "No findings"). Images can be classified as "No findings" or one or more disease classes:, Atelectasis, Consolidation, Infiltration, Pneumothorax, Edema, Emphysema, Fibrosis, Effusion, Pneumonia, Pleural thickening, Cardiomegaly, Nodule Mass, Hernia</a:t>
          </a:r>
        </a:p>
      </dsp:txBody>
      <dsp:txXfrm>
        <a:off x="36057" y="1621663"/>
        <a:ext cx="9529086" cy="666521"/>
      </dsp:txXfrm>
    </dsp:sp>
    <dsp:sp modelId="{6876796C-A590-3641-BB9F-D8D5324B4200}">
      <dsp:nvSpPr>
        <dsp:cNvPr id="0" name=""/>
        <dsp:cNvSpPr/>
      </dsp:nvSpPr>
      <dsp:spPr>
        <a:xfrm>
          <a:off x="0" y="2364562"/>
          <a:ext cx="9601200" cy="73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Dataentry2017.csv: Class labels and patient data for the entire dataset, containing image specifications along with Patient age &amp; gender</a:t>
          </a:r>
        </a:p>
      </dsp:txBody>
      <dsp:txXfrm>
        <a:off x="36057" y="2400619"/>
        <a:ext cx="9529086" cy="666521"/>
      </dsp:txXfrm>
    </dsp:sp>
    <dsp:sp modelId="{9B49C2D1-1D7F-BA42-B3F8-9E6A4F057722}">
      <dsp:nvSpPr>
        <dsp:cNvPr id="0" name=""/>
        <dsp:cNvSpPr/>
      </dsp:nvSpPr>
      <dsp:spPr>
        <a:xfrm>
          <a:off x="0" y="3143517"/>
          <a:ext cx="9601200" cy="73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mark the pre mentioned labels, they used Natural Language Processing to text-mine disease classifications from the associated radiological reports, have more than 90% accuracy.</a:t>
          </a:r>
        </a:p>
      </dsp:txBody>
      <dsp:txXfrm>
        <a:off x="36057" y="3179574"/>
        <a:ext cx="9529086" cy="666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BEF6D-0EE4-49DE-B877-CC0583E31412}">
      <dsp:nvSpPr>
        <dsp:cNvPr id="0" name=""/>
        <dsp:cNvSpPr/>
      </dsp:nvSpPr>
      <dsp:spPr>
        <a:xfrm>
          <a:off x="0" y="486"/>
          <a:ext cx="5072437" cy="1138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4ED04-4240-4481-8406-8CE5607210F8}">
      <dsp:nvSpPr>
        <dsp:cNvPr id="0" name=""/>
        <dsp:cNvSpPr/>
      </dsp:nvSpPr>
      <dsp:spPr>
        <a:xfrm>
          <a:off x="344424" y="256669"/>
          <a:ext cx="626226" cy="626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9C904-59DE-4A3C-B8CD-10F9B4D62FCB}">
      <dsp:nvSpPr>
        <dsp:cNvPr id="0" name=""/>
        <dsp:cNvSpPr/>
      </dsp:nvSpPr>
      <dsp:spPr>
        <a:xfrm>
          <a:off x="1315074" y="486"/>
          <a:ext cx="3757362" cy="1138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501" tIns="120501" rIns="120501" bIns="1205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Raw Data has 14 categories including no finding.</a:t>
          </a:r>
        </a:p>
      </dsp:txBody>
      <dsp:txXfrm>
        <a:off x="1315074" y="486"/>
        <a:ext cx="3757362" cy="1138592"/>
      </dsp:txXfrm>
    </dsp:sp>
    <dsp:sp modelId="{F081DDE5-784A-45C8-A2EF-D707B8661AAD}">
      <dsp:nvSpPr>
        <dsp:cNvPr id="0" name=""/>
        <dsp:cNvSpPr/>
      </dsp:nvSpPr>
      <dsp:spPr>
        <a:xfrm>
          <a:off x="0" y="1423727"/>
          <a:ext cx="5072437" cy="1138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20677-13BF-40F5-B3E4-1FE279454B36}">
      <dsp:nvSpPr>
        <dsp:cNvPr id="0" name=""/>
        <dsp:cNvSpPr/>
      </dsp:nvSpPr>
      <dsp:spPr>
        <a:xfrm>
          <a:off x="344424" y="1679910"/>
          <a:ext cx="626226" cy="626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FFFE5-50FC-421D-A368-1F635FD4C783}">
      <dsp:nvSpPr>
        <dsp:cNvPr id="0" name=""/>
        <dsp:cNvSpPr/>
      </dsp:nvSpPr>
      <dsp:spPr>
        <a:xfrm>
          <a:off x="1315074" y="1423727"/>
          <a:ext cx="3757362" cy="1138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501" tIns="120501" rIns="120501" bIns="1205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As a part of EDA, we decided to check the unbiasedness  of the data.</a:t>
          </a:r>
        </a:p>
      </dsp:txBody>
      <dsp:txXfrm>
        <a:off x="1315074" y="1423727"/>
        <a:ext cx="3757362" cy="1138592"/>
      </dsp:txXfrm>
    </dsp:sp>
    <dsp:sp modelId="{74C97AAD-22F3-489C-943C-F13169B3A21C}">
      <dsp:nvSpPr>
        <dsp:cNvPr id="0" name=""/>
        <dsp:cNvSpPr/>
      </dsp:nvSpPr>
      <dsp:spPr>
        <a:xfrm>
          <a:off x="0" y="2846968"/>
          <a:ext cx="5072437" cy="1138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413A2-AF97-4E14-A03C-63998F65B2B1}">
      <dsp:nvSpPr>
        <dsp:cNvPr id="0" name=""/>
        <dsp:cNvSpPr/>
      </dsp:nvSpPr>
      <dsp:spPr>
        <a:xfrm>
          <a:off x="344424" y="3103151"/>
          <a:ext cx="626226" cy="626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3F9C4-EAF9-4A3D-B6E9-86964F5F1788}">
      <dsp:nvSpPr>
        <dsp:cNvPr id="0" name=""/>
        <dsp:cNvSpPr/>
      </dsp:nvSpPr>
      <dsp:spPr>
        <a:xfrm>
          <a:off x="1315074" y="2846968"/>
          <a:ext cx="3757362" cy="1138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501" tIns="120501" rIns="120501" bIns="1205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For unbiasedness, we kept categories that have more than 1000 cases.</a:t>
          </a:r>
        </a:p>
      </dsp:txBody>
      <dsp:txXfrm>
        <a:off x="1315074" y="2846968"/>
        <a:ext cx="3757362" cy="1138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57A18-CC6C-4850-9E99-C408F71F141D}">
      <dsp:nvSpPr>
        <dsp:cNvPr id="0" name=""/>
        <dsp:cNvSpPr/>
      </dsp:nvSpPr>
      <dsp:spPr>
        <a:xfrm>
          <a:off x="0" y="437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E0F7D-144F-4839-A214-AE3B55E2ACEC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34BD6-FD1E-4411-AC05-11CC860550D0}">
      <dsp:nvSpPr>
        <dsp:cNvPr id="0" name=""/>
        <dsp:cNvSpPr/>
      </dsp:nvSpPr>
      <dsp:spPr>
        <a:xfrm>
          <a:off x="1181573" y="437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gained ~85 % accuracy in the project</a:t>
          </a:r>
        </a:p>
      </dsp:txBody>
      <dsp:txXfrm>
        <a:off x="1181573" y="437"/>
        <a:ext cx="8419626" cy="1023007"/>
      </dsp:txXfrm>
    </dsp:sp>
    <dsp:sp modelId="{74975F0D-BA39-48AB-BD71-F584A32AEA7F}">
      <dsp:nvSpPr>
        <dsp:cNvPr id="0" name=""/>
        <dsp:cNvSpPr/>
      </dsp:nvSpPr>
      <dsp:spPr>
        <a:xfrm>
          <a:off x="0" y="1279196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2DB8B-1B97-4F30-AA6E-04707554F995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26A11-3ECB-4A00-B181-842114F03C53}">
      <dsp:nvSpPr>
        <dsp:cNvPr id="0" name=""/>
        <dsp:cNvSpPr/>
      </dsp:nvSpPr>
      <dsp:spPr>
        <a:xfrm>
          <a:off x="1181573" y="1279196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 RAM machines or AWS or Google cloud</a:t>
          </a:r>
        </a:p>
      </dsp:txBody>
      <dsp:txXfrm>
        <a:off x="1181573" y="1279196"/>
        <a:ext cx="8419626" cy="1023007"/>
      </dsp:txXfrm>
    </dsp:sp>
    <dsp:sp modelId="{895F9A78-5FA8-4E8C-9046-62B7C71364E3}">
      <dsp:nvSpPr>
        <dsp:cNvPr id="0" name=""/>
        <dsp:cNvSpPr/>
      </dsp:nvSpPr>
      <dsp:spPr>
        <a:xfrm>
          <a:off x="0" y="2557955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491E3-5624-4F4E-B728-6BEEA0B7CD8A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DDE24-E686-461D-B668-7FB51864C604}">
      <dsp:nvSpPr>
        <dsp:cNvPr id="0" name=""/>
        <dsp:cNvSpPr/>
      </dsp:nvSpPr>
      <dsp:spPr>
        <a:xfrm>
          <a:off x="1181573" y="2557955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Optimization techniques (Gradient descent) in code, Include Big Data technology to handle huge datasets</a:t>
          </a:r>
        </a:p>
      </dsp:txBody>
      <dsp:txXfrm>
        <a:off x="1181573" y="2557955"/>
        <a:ext cx="8419626" cy="1023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8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6D8ADC4A-AAC4-41CB-9BE8-376ED0A17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556" y="1549918"/>
            <a:ext cx="6137190" cy="430976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X-Ray Diagnosis using AI 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Sponsor – IYKA, Inc.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 -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Charu</a:t>
            </a:r>
            <a: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Yadav</a:t>
            </a:r>
            <a:b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- Deepak Singhal</a:t>
            </a:r>
            <a:b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- Medhavi Pokhriyal</a:t>
            </a:r>
            <a:b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- Reza </a:t>
            </a:r>
            <a:r>
              <a:rPr lang="en-US" sz="1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Amini</a:t>
            </a:r>
            <a:b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- Sunny Patel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E95273FD-3547-4F47-8B37-09F248D8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4721739" cy="5349671"/>
            <a:chOff x="752858" y="744469"/>
            <a:chExt cx="4721739" cy="5349671"/>
          </a:xfrm>
        </p:grpSpPr>
        <p:sp>
          <p:nvSpPr>
            <p:cNvPr id="2076" name="Freeform 6">
              <a:extLst>
                <a:ext uri="{FF2B5EF4-FFF2-40B4-BE49-F238E27FC236}">
                  <a16:creationId xmlns:a16="http://schemas.microsoft.com/office/drawing/2014/main" id="{21EE547B-A169-464C-98F2-5C1FD7B47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9584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77" name="Freeform 6">
              <a:extLst>
                <a:ext uri="{FF2B5EF4-FFF2-40B4-BE49-F238E27FC236}">
                  <a16:creationId xmlns:a16="http://schemas.microsoft.com/office/drawing/2014/main" id="{C5BED5E0-4F7B-42FA-9B35-7D0DCF554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1" r="-5" b="-5"/>
          <a:stretch/>
        </p:blipFill>
        <p:spPr>
          <a:xfrm>
            <a:off x="1155560" y="1129352"/>
            <a:ext cx="3914583" cy="2295144"/>
          </a:xfrm>
          <a:prstGeom prst="rect">
            <a:avLst/>
          </a:prstGeom>
        </p:spPr>
      </p:pic>
      <p:pic>
        <p:nvPicPr>
          <p:cNvPr id="2050" name="Picture 2" descr="How Is AI Used In Healthcare - 5 Powerful Real-World Examples That Show The  Latest Advances">
            <a:extLst>
              <a:ext uri="{FF2B5EF4-FFF2-40B4-BE49-F238E27FC236}">
                <a16:creationId xmlns:a16="http://schemas.microsoft.com/office/drawing/2014/main" id="{C73A8397-DF9B-AB89-8A56-2BAA1CCEA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r="6004" b="-3"/>
          <a:stretch/>
        </p:blipFill>
        <p:spPr bwMode="auto">
          <a:xfrm>
            <a:off x="1155560" y="3424496"/>
            <a:ext cx="3914583" cy="22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9998-0374-3FA2-0AE8-FC3C7CD1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32" y="338199"/>
            <a:ext cx="5127172" cy="79030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52F416C-8CA1-8433-2675-9FC768E3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62" y="733351"/>
            <a:ext cx="5071256" cy="50712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2A8A-F5A0-E0C0-D53E-570CD48E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087" y="1476103"/>
            <a:ext cx="6189616" cy="4924697"/>
          </a:xfrm>
        </p:spPr>
        <p:txBody>
          <a:bodyPr>
            <a:normAutofit/>
          </a:bodyPr>
          <a:lstStyle/>
          <a:p>
            <a:pPr>
              <a:spcBef>
                <a:spcPts val="9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a very large dataset, it’s very hard to process this much amount of data in one go. So, we created data generators for loading and randomly transforming images by using a deep-learning library called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9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apply Deep Learning Algorithm, we created a simple model using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base layer, followed by adding a gap layer (such as Dense, Flatten), dropout &amp; fully connected layer.</a:t>
            </a:r>
          </a:p>
          <a:p>
            <a:pPr>
              <a:spcBef>
                <a:spcPts val="9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ModelCheckpoint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fit_generator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functions. These are some of the key functions we used for developing our model.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393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56BA-77DD-1173-8E26-B655953D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34C4D588-EC11-57AB-4E22-B68E2861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80" y="643467"/>
            <a:ext cx="3730171" cy="3543662"/>
          </a:xfrm>
          <a:prstGeom prst="rect">
            <a:avLst/>
          </a:prstGeom>
        </p:spPr>
      </p:pic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93C82F1E-5226-B5EE-127E-27BC671B9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940194"/>
            <a:ext cx="5130799" cy="2950208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1446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93F3-F071-A4D9-EDC9-F8614004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Comparison with Existing Solution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BD2CCA1-58CF-4A4A-8700-4B9C9DBD0F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72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6290C-6CB8-4B3A-B29F-0B28EEDF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/>
              <a:t>Thank You!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1E2786FB-B077-E9E1-7C3D-5E544620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C309-7044-073B-9797-F4BF879D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72" y="622371"/>
            <a:ext cx="9886950" cy="14859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X-Ray Diagnosis using AI</a:t>
            </a:r>
          </a:p>
        </p:txBody>
      </p:sp>
      <p:pic>
        <p:nvPicPr>
          <p:cNvPr id="1026" name="Picture 2" descr="Apollo Hospitals to provide AI-powered stroke management care to patients |  HHM Global | B2B Online Platform &amp; Magazine">
            <a:extLst>
              <a:ext uri="{FF2B5EF4-FFF2-40B4-BE49-F238E27FC236}">
                <a16:creationId xmlns:a16="http://schemas.microsoft.com/office/drawing/2014/main" id="{3E036C28-B9B4-BA5F-C631-BDA8CBBBB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7" r="29461" b="-2"/>
          <a:stretch/>
        </p:blipFill>
        <p:spPr bwMode="auto">
          <a:xfrm>
            <a:off x="1035274" y="1666876"/>
            <a:ext cx="3891319" cy="420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18C1-69E3-EC82-A9CB-93498788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937" y="1885950"/>
            <a:ext cx="6372039" cy="408954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 is a computer aided diagnosis project, targeted at hospitals to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automate diagnosis procedures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uses deep learning algorithms such as Convolutional Neural Networks(CNNs) to implement artificial intelligence.</a:t>
            </a:r>
          </a:p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</a:t>
            </a:r>
            <a:r>
              <a:rPr lang="en-US" sz="2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focuses on diagnosing the 14 most common types of chest diseases and thus, is capable of reducing the workload of doctors in hospitals.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6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77C-025C-9D33-8895-395F0931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29" y="685800"/>
            <a:ext cx="5947954" cy="89045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</p:txBody>
      </p: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97E3625F-DEB1-6161-837A-2CFC9766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62" y="733351"/>
            <a:ext cx="5071256" cy="50712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12F2-0CA2-2718-B456-D1F0380C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5" y="1638299"/>
            <a:ext cx="5127172" cy="416630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Doctors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hospital, it is extremely important to have priority tasks assigned to the doctors. However, due to a lack of doctors, it has become extremely crucial to use their time wisely.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Inefficiency of the Healthcare Processes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abnormal components in medical imaging is a significant logistical problem for physicians/researchers, hence, the more accurate the detection results, the more efficient process of diagnosis and treatment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35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FC61115F-B9D6-C35C-1827-7A5344140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004" y="1482599"/>
            <a:ext cx="5607906" cy="516548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this product into the clinical system could help health institutions and doctors  advance patient care by reducing the time to diagnose.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utomated X-Ray Diagnosis procedures by using AI prediction models, which will </a:t>
            </a:r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 chest X-ray images quickly and more accurately by reducing human prone errors.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product of this project would be a high-accuracy model that diagnoses different types of chest diseases when an X-ray image is provided as input. 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will help in solving specialist shortage problems in rural areas.</a:t>
            </a: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endParaRPr lang="en-US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endParaRPr lang="en-US" b="0" i="0" u="none" strike="noStrike" baseline="0" dirty="0">
              <a:solidFill>
                <a:srgbClr val="000000"/>
              </a:solidFill>
            </a:endParaRP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endParaRPr lang="en-US" sz="2400" dirty="0">
              <a:latin typeface="+mj-lt"/>
            </a:endParaRPr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endParaRPr lang="en-US" sz="2300" dirty="0"/>
          </a:p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endParaRPr lang="en-US" sz="2300" dirty="0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A9648-114B-3E47-2EFD-0A6E4DF0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7" r="29026" b="1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109308-9530-2B58-5D5F-271C93F3A349}"/>
              </a:ext>
            </a:extLst>
          </p:cNvPr>
          <p:cNvSpPr txBox="1">
            <a:spLocks/>
          </p:cNvSpPr>
          <p:nvPr/>
        </p:nvSpPr>
        <p:spPr>
          <a:xfrm>
            <a:off x="5070143" y="196540"/>
            <a:ext cx="6875246" cy="101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Solution</a:t>
            </a:r>
          </a:p>
        </p:txBody>
      </p:sp>
    </p:spTree>
    <p:extLst>
      <p:ext uri="{BB962C8B-B14F-4D97-AF65-F5344CB8AC3E}">
        <p14:creationId xmlns:p14="http://schemas.microsoft.com/office/powerpoint/2010/main" val="222200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9DD1-DC49-C5D1-39D9-CC01A6C0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91207"/>
            <a:ext cx="9601200" cy="890338"/>
          </a:xfrm>
        </p:spPr>
        <p:txBody>
          <a:bodyPr/>
          <a:lstStyle/>
          <a:p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- 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03452C-44F5-6FAD-4352-DFD007B87B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3435" y="1481545"/>
          <a:ext cx="9601200" cy="390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209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DE2B-142C-4508-8162-E7FEEBAA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14" y="581297"/>
            <a:ext cx="10493524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- II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3713B7-690E-4673-9870-BAEC68DA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8258" y="2350235"/>
            <a:ext cx="4692210" cy="3542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7738E98-8EDE-E79D-9B5A-63730A13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73" y="1881352"/>
            <a:ext cx="5072437" cy="3935248"/>
          </a:xfrm>
          <a:prstGeom prst="rect">
            <a:avLst/>
          </a:prstGeom>
        </p:spPr>
      </p:pic>
      <p:graphicFrame>
        <p:nvGraphicFramePr>
          <p:cNvPr id="20" name="TextBox 5">
            <a:extLst>
              <a:ext uri="{FF2B5EF4-FFF2-40B4-BE49-F238E27FC236}">
                <a16:creationId xmlns:a16="http://schemas.microsoft.com/office/drawing/2014/main" id="{CAD7BB57-9FF2-36C6-C03C-4876C47F5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112839"/>
              </p:ext>
            </p:extLst>
          </p:nvPr>
        </p:nvGraphicFramePr>
        <p:xfrm>
          <a:off x="1023562" y="1881352"/>
          <a:ext cx="5072437" cy="398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453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41E7-3736-836F-B6E9-08F156A0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69" y="247650"/>
            <a:ext cx="9601200" cy="14859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– Convolutional Neural Networks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ABC60C-8D7F-E62A-D20A-FF18B4F58DA1}"/>
              </a:ext>
            </a:extLst>
          </p:cNvPr>
          <p:cNvGrpSpPr/>
          <p:nvPr/>
        </p:nvGrpSpPr>
        <p:grpSpPr>
          <a:xfrm>
            <a:off x="1295400" y="1097670"/>
            <a:ext cx="4028239" cy="2707075"/>
            <a:chOff x="1780359" y="1278509"/>
            <a:chExt cx="2759600" cy="2942508"/>
          </a:xfrm>
        </p:grpSpPr>
        <p:sp>
          <p:nvSpPr>
            <p:cNvPr id="5" name="Freeform: Shape 8">
              <a:extLst>
                <a:ext uri="{FF2B5EF4-FFF2-40B4-BE49-F238E27FC236}">
                  <a16:creationId xmlns:a16="http://schemas.microsoft.com/office/drawing/2014/main" id="{6454905B-1E98-864F-B64D-52D25649433E}"/>
                </a:ext>
              </a:extLst>
            </p:cNvPr>
            <p:cNvSpPr/>
            <p:nvPr/>
          </p:nvSpPr>
          <p:spPr>
            <a:xfrm>
              <a:off x="2339435" y="2749764"/>
              <a:ext cx="366754" cy="698845"/>
            </a:xfrm>
            <a:custGeom>
              <a:avLst/>
              <a:gdLst>
                <a:gd name="connsiteX0" fmla="*/ 0 w 366754"/>
                <a:gd name="connsiteY0" fmla="*/ 0 h 698845"/>
                <a:gd name="connsiteX1" fmla="*/ 183377 w 366754"/>
                <a:gd name="connsiteY1" fmla="*/ 0 h 698845"/>
                <a:gd name="connsiteX2" fmla="*/ 183377 w 366754"/>
                <a:gd name="connsiteY2" fmla="*/ 698845 h 698845"/>
                <a:gd name="connsiteX3" fmla="*/ 366754 w 366754"/>
                <a:gd name="connsiteY3" fmla="*/ 698845 h 69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54" h="698845">
                  <a:moveTo>
                    <a:pt x="0" y="0"/>
                  </a:moveTo>
                  <a:lnTo>
                    <a:pt x="183377" y="0"/>
                  </a:lnTo>
                  <a:lnTo>
                    <a:pt x="183377" y="698845"/>
                  </a:lnTo>
                  <a:lnTo>
                    <a:pt x="366754" y="69884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346" tIns="329691" rIns="176347" bIns="32969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41E2281C-C1D2-F2CC-0A43-EB3B84D11C95}"/>
                </a:ext>
              </a:extLst>
            </p:cNvPr>
            <p:cNvSpPr/>
            <p:nvPr/>
          </p:nvSpPr>
          <p:spPr>
            <a:xfrm>
              <a:off x="2339435" y="2704043"/>
              <a:ext cx="366754" cy="91440"/>
            </a:xfrm>
            <a:custGeom>
              <a:avLst/>
              <a:gdLst>
                <a:gd name="connsiteX0" fmla="*/ 0 w 366754"/>
                <a:gd name="connsiteY0" fmla="*/ 45720 h 91440"/>
                <a:gd name="connsiteX1" fmla="*/ 366754 w 366754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6754" h="91440">
                  <a:moveTo>
                    <a:pt x="0" y="45720"/>
                  </a:moveTo>
                  <a:lnTo>
                    <a:pt x="366754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908" tIns="36552" rIns="186909" bIns="3655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BBD21BBE-CA9C-3AA0-6DAB-60E0CD7DE675}"/>
                </a:ext>
              </a:extLst>
            </p:cNvPr>
            <p:cNvSpPr/>
            <p:nvPr/>
          </p:nvSpPr>
          <p:spPr>
            <a:xfrm>
              <a:off x="2339435" y="2050918"/>
              <a:ext cx="366754" cy="698845"/>
            </a:xfrm>
            <a:custGeom>
              <a:avLst/>
              <a:gdLst>
                <a:gd name="connsiteX0" fmla="*/ 0 w 366754"/>
                <a:gd name="connsiteY0" fmla="*/ 698845 h 698845"/>
                <a:gd name="connsiteX1" fmla="*/ 183377 w 366754"/>
                <a:gd name="connsiteY1" fmla="*/ 698845 h 698845"/>
                <a:gd name="connsiteX2" fmla="*/ 183377 w 366754"/>
                <a:gd name="connsiteY2" fmla="*/ 0 h 698845"/>
                <a:gd name="connsiteX3" fmla="*/ 366754 w 366754"/>
                <a:gd name="connsiteY3" fmla="*/ 0 h 69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54" h="698845">
                  <a:moveTo>
                    <a:pt x="0" y="698845"/>
                  </a:moveTo>
                  <a:lnTo>
                    <a:pt x="183377" y="698845"/>
                  </a:lnTo>
                  <a:lnTo>
                    <a:pt x="183377" y="0"/>
                  </a:lnTo>
                  <a:lnTo>
                    <a:pt x="366754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346" tIns="329692" rIns="176347" bIns="3296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6D949CFA-3E12-845F-D07D-7A6CD505D874}"/>
                </a:ext>
              </a:extLst>
            </p:cNvPr>
            <p:cNvSpPr/>
            <p:nvPr/>
          </p:nvSpPr>
          <p:spPr>
            <a:xfrm rot="16200000">
              <a:off x="588643" y="2470225"/>
              <a:ext cx="2942508" cy="559076"/>
            </a:xfrm>
            <a:custGeom>
              <a:avLst/>
              <a:gdLst>
                <a:gd name="connsiteX0" fmla="*/ 0 w 2942508"/>
                <a:gd name="connsiteY0" fmla="*/ 0 h 559076"/>
                <a:gd name="connsiteX1" fmla="*/ 2942508 w 2942508"/>
                <a:gd name="connsiteY1" fmla="*/ 0 h 559076"/>
                <a:gd name="connsiteX2" fmla="*/ 2942508 w 2942508"/>
                <a:gd name="connsiteY2" fmla="*/ 559076 h 559076"/>
                <a:gd name="connsiteX3" fmla="*/ 0 w 2942508"/>
                <a:gd name="connsiteY3" fmla="*/ 559076 h 559076"/>
                <a:gd name="connsiteX4" fmla="*/ 0 w 2942508"/>
                <a:gd name="connsiteY4" fmla="*/ 0 h 55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508" h="559076">
                  <a:moveTo>
                    <a:pt x="0" y="0"/>
                  </a:moveTo>
                  <a:lnTo>
                    <a:pt x="2942508" y="0"/>
                  </a:lnTo>
                  <a:lnTo>
                    <a:pt x="2942508" y="559076"/>
                  </a:lnTo>
                  <a:lnTo>
                    <a:pt x="0" y="559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Neural Networks</a:t>
              </a:r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94DCD4A8-BFD3-B4AF-94AB-6C04E0F25D3C}"/>
                </a:ext>
              </a:extLst>
            </p:cNvPr>
            <p:cNvSpPr/>
            <p:nvPr/>
          </p:nvSpPr>
          <p:spPr>
            <a:xfrm>
              <a:off x="2706189" y="1771380"/>
              <a:ext cx="1833770" cy="559076"/>
            </a:xfrm>
            <a:custGeom>
              <a:avLst/>
              <a:gdLst>
                <a:gd name="connsiteX0" fmla="*/ 0 w 1833770"/>
                <a:gd name="connsiteY0" fmla="*/ 0 h 559076"/>
                <a:gd name="connsiteX1" fmla="*/ 1833770 w 1833770"/>
                <a:gd name="connsiteY1" fmla="*/ 0 h 559076"/>
                <a:gd name="connsiteX2" fmla="*/ 1833770 w 1833770"/>
                <a:gd name="connsiteY2" fmla="*/ 559076 h 559076"/>
                <a:gd name="connsiteX3" fmla="*/ 0 w 1833770"/>
                <a:gd name="connsiteY3" fmla="*/ 559076 h 559076"/>
                <a:gd name="connsiteX4" fmla="*/ 0 w 1833770"/>
                <a:gd name="connsiteY4" fmla="*/ 0 h 55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770" h="559076">
                  <a:moveTo>
                    <a:pt x="0" y="0"/>
                  </a:moveTo>
                  <a:lnTo>
                    <a:pt x="1833770" y="0"/>
                  </a:lnTo>
                  <a:lnTo>
                    <a:pt x="1833770" y="559076"/>
                  </a:lnTo>
                  <a:lnTo>
                    <a:pt x="0" y="559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Artificial Neural Network 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(Regression &amp; Classification)</a:t>
              </a: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D53A56A3-A516-3C64-4370-6B93B19794D4}"/>
                </a:ext>
              </a:extLst>
            </p:cNvPr>
            <p:cNvSpPr/>
            <p:nvPr/>
          </p:nvSpPr>
          <p:spPr>
            <a:xfrm>
              <a:off x="2706189" y="2470225"/>
              <a:ext cx="1833770" cy="559076"/>
            </a:xfrm>
            <a:custGeom>
              <a:avLst/>
              <a:gdLst>
                <a:gd name="connsiteX0" fmla="*/ 0 w 1833770"/>
                <a:gd name="connsiteY0" fmla="*/ 0 h 559076"/>
                <a:gd name="connsiteX1" fmla="*/ 1833770 w 1833770"/>
                <a:gd name="connsiteY1" fmla="*/ 0 h 559076"/>
                <a:gd name="connsiteX2" fmla="*/ 1833770 w 1833770"/>
                <a:gd name="connsiteY2" fmla="*/ 559076 h 559076"/>
                <a:gd name="connsiteX3" fmla="*/ 0 w 1833770"/>
                <a:gd name="connsiteY3" fmla="*/ 559076 h 559076"/>
                <a:gd name="connsiteX4" fmla="*/ 0 w 1833770"/>
                <a:gd name="connsiteY4" fmla="*/ 0 h 55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770" h="559076">
                  <a:moveTo>
                    <a:pt x="0" y="0"/>
                  </a:moveTo>
                  <a:lnTo>
                    <a:pt x="1833770" y="0"/>
                  </a:lnTo>
                  <a:lnTo>
                    <a:pt x="1833770" y="559076"/>
                  </a:lnTo>
                  <a:lnTo>
                    <a:pt x="0" y="559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Convolutional Neural Network (Computer vision)</a:t>
              </a:r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F00EEE41-B532-FEE6-9B99-CA3D95A2F8F9}"/>
                </a:ext>
              </a:extLst>
            </p:cNvPr>
            <p:cNvSpPr/>
            <p:nvPr/>
          </p:nvSpPr>
          <p:spPr>
            <a:xfrm>
              <a:off x="2706189" y="3169071"/>
              <a:ext cx="1833770" cy="559076"/>
            </a:xfrm>
            <a:custGeom>
              <a:avLst/>
              <a:gdLst>
                <a:gd name="connsiteX0" fmla="*/ 0 w 1833770"/>
                <a:gd name="connsiteY0" fmla="*/ 0 h 559076"/>
                <a:gd name="connsiteX1" fmla="*/ 1833770 w 1833770"/>
                <a:gd name="connsiteY1" fmla="*/ 0 h 559076"/>
                <a:gd name="connsiteX2" fmla="*/ 1833770 w 1833770"/>
                <a:gd name="connsiteY2" fmla="*/ 559076 h 559076"/>
                <a:gd name="connsiteX3" fmla="*/ 0 w 1833770"/>
                <a:gd name="connsiteY3" fmla="*/ 559076 h 559076"/>
                <a:gd name="connsiteX4" fmla="*/ 0 w 1833770"/>
                <a:gd name="connsiteY4" fmla="*/ 0 h 55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770" h="559076">
                  <a:moveTo>
                    <a:pt x="0" y="0"/>
                  </a:moveTo>
                  <a:lnTo>
                    <a:pt x="1833770" y="0"/>
                  </a:lnTo>
                  <a:lnTo>
                    <a:pt x="1833770" y="559076"/>
                  </a:lnTo>
                  <a:lnTo>
                    <a:pt x="0" y="559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Recurrent Neural Network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 (Time Series)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4715B1-E79B-8D84-2EDA-1AA647E38C92}"/>
              </a:ext>
            </a:extLst>
          </p:cNvPr>
          <p:cNvSpPr txBox="1"/>
          <p:nvPr/>
        </p:nvSpPr>
        <p:spPr>
          <a:xfrm>
            <a:off x="5835869" y="911694"/>
            <a:ext cx="53095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is a deep-learning algorithm to identify and recognize objects.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is highly suitable for  computer vision tasks where object recognition is vital.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convolution in the case of CNN  is to extract features from the input image.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923DEA-5FCF-CAC3-689D-11B94D76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35" y="3804746"/>
            <a:ext cx="6737130" cy="2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6D4C-175B-4B50-BB3B-0F96A4FA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3683"/>
            <a:ext cx="9601200" cy="14859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 Criteria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87EE96-5155-BB8B-5AF6-323A0F1287C5}"/>
              </a:ext>
            </a:extLst>
          </p:cNvPr>
          <p:cNvSpPr/>
          <p:nvPr/>
        </p:nvSpPr>
        <p:spPr>
          <a:xfrm>
            <a:off x="2007477" y="1604015"/>
            <a:ext cx="8639502" cy="9265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Acceptance criteria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algorithm which can correctly classify the patient’s disease type based on the X-ray image processing.</a:t>
            </a:r>
          </a:p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FE82DE-6F0F-2799-6261-5CD3993EB313}"/>
              </a:ext>
            </a:extLst>
          </p:cNvPr>
          <p:cNvSpPr/>
          <p:nvPr/>
        </p:nvSpPr>
        <p:spPr>
          <a:xfrm>
            <a:off x="2007477" y="2905327"/>
            <a:ext cx="8639501" cy="10287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>
              <a:buNone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algorithm should pass the performance test and show a high accuracy rate including ROC, and AUC.</a:t>
            </a:r>
          </a:p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D67FAD-ABE9-D2B6-41F7-D521876D55D0}"/>
              </a:ext>
            </a:extLst>
          </p:cNvPr>
          <p:cNvSpPr/>
          <p:nvPr/>
        </p:nvSpPr>
        <p:spPr>
          <a:xfrm>
            <a:off x="2007478" y="4206639"/>
            <a:ext cx="8639500" cy="104734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will show the algorithm’s efficiency and performance results.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6F4D-2C17-D6E5-2174-60A81149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65083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and Revenue Models</a:t>
            </a:r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14C445F-908E-732D-6DF9-775EDCFF0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446" y="1366345"/>
            <a:ext cx="7867824" cy="4897822"/>
          </a:xfrm>
        </p:spPr>
      </p:pic>
    </p:spTree>
    <p:extLst>
      <p:ext uri="{BB962C8B-B14F-4D97-AF65-F5344CB8AC3E}">
        <p14:creationId xmlns:p14="http://schemas.microsoft.com/office/powerpoint/2010/main" val="4541686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757</Words>
  <Application>Microsoft Macintosh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Book</vt:lpstr>
      <vt:lpstr>Times New Roman</vt:lpstr>
      <vt:lpstr>Crop</vt:lpstr>
      <vt:lpstr>Automating X-Ray Diagnosis using AI   Sponsor – IYKA, Inc.                                                    Members -                                                     - Charu Yadav                                                                            - Deepak Singhal                                                                            - Medhavi Pokhriyal                                                                            - Reza Amini                                                                            - Sunny Patel</vt:lpstr>
      <vt:lpstr>Automating X-Ray Diagnosis using AI</vt:lpstr>
      <vt:lpstr>BUSINESS PROBLEM</vt:lpstr>
      <vt:lpstr>PowerPoint Presentation</vt:lpstr>
      <vt:lpstr>Data Description - I</vt:lpstr>
      <vt:lpstr>Data Description - II</vt:lpstr>
      <vt:lpstr>CNN – Convolutional Neural Networks</vt:lpstr>
      <vt:lpstr>Acceptance Criteria</vt:lpstr>
      <vt:lpstr>Market Size and Revenue Models</vt:lpstr>
      <vt:lpstr>Model Development</vt:lpstr>
      <vt:lpstr>Results</vt:lpstr>
      <vt:lpstr>Our Model Comparison with Existing Solution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Sponsor - IYKA Team – Marvels</dc:title>
  <dc:creator>Charu Yadav</dc:creator>
  <cp:lastModifiedBy>Pokhriyal, Medhavi</cp:lastModifiedBy>
  <cp:revision>35</cp:revision>
  <dcterms:created xsi:type="dcterms:W3CDTF">2022-11-10T17:05:30Z</dcterms:created>
  <dcterms:modified xsi:type="dcterms:W3CDTF">2022-12-07T21:30:09Z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